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</p:sldMasterIdLst>
  <p:notesMasterIdLst>
    <p:notesMasterId r:id="rId41"/>
  </p:notesMasterIdLst>
  <p:handoutMasterIdLst>
    <p:handoutMasterId r:id="rId42"/>
  </p:handoutMasterIdLst>
  <p:sldIdLst>
    <p:sldId id="532" r:id="rId2"/>
    <p:sldId id="533" r:id="rId3"/>
    <p:sldId id="537" r:id="rId4"/>
    <p:sldId id="539" r:id="rId5"/>
    <p:sldId id="540" r:id="rId6"/>
    <p:sldId id="547" r:id="rId7"/>
    <p:sldId id="548" r:id="rId8"/>
    <p:sldId id="549" r:id="rId9"/>
    <p:sldId id="552" r:id="rId10"/>
    <p:sldId id="553" r:id="rId11"/>
    <p:sldId id="575" r:id="rId12"/>
    <p:sldId id="578" r:id="rId13"/>
    <p:sldId id="576" r:id="rId14"/>
    <p:sldId id="577" r:id="rId15"/>
    <p:sldId id="583" r:id="rId16"/>
    <p:sldId id="584" r:id="rId17"/>
    <p:sldId id="580" r:id="rId18"/>
    <p:sldId id="581" r:id="rId19"/>
    <p:sldId id="582" r:id="rId20"/>
    <p:sldId id="585" r:id="rId21"/>
    <p:sldId id="555" r:id="rId22"/>
    <p:sldId id="562" r:id="rId23"/>
    <p:sldId id="556" r:id="rId24"/>
    <p:sldId id="563" r:id="rId25"/>
    <p:sldId id="564" r:id="rId26"/>
    <p:sldId id="589" r:id="rId27"/>
    <p:sldId id="566" r:id="rId28"/>
    <p:sldId id="567" r:id="rId29"/>
    <p:sldId id="568" r:id="rId30"/>
    <p:sldId id="571" r:id="rId31"/>
    <p:sldId id="572" r:id="rId32"/>
    <p:sldId id="573" r:id="rId33"/>
    <p:sldId id="574" r:id="rId34"/>
    <p:sldId id="522" r:id="rId35"/>
    <p:sldId id="590" r:id="rId36"/>
    <p:sldId id="591" r:id="rId37"/>
    <p:sldId id="586" r:id="rId38"/>
    <p:sldId id="587" r:id="rId39"/>
    <p:sldId id="588" r:id="rId40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00000"/>
    <a:srgbClr val="C20027"/>
    <a:srgbClr val="9900FF"/>
    <a:srgbClr val="CC0099"/>
    <a:srgbClr val="FF7C80"/>
    <a:srgbClr val="FF0066"/>
    <a:srgbClr val="7F7F7F"/>
    <a:srgbClr val="F0EDC1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47" autoAdjust="0"/>
    <p:restoredTop sz="84346" autoAdjust="0"/>
  </p:normalViewPr>
  <p:slideViewPr>
    <p:cSldViewPr snapToGrid="0">
      <p:cViewPr>
        <p:scale>
          <a:sx n="53" d="100"/>
          <a:sy n="53" d="100"/>
        </p:scale>
        <p:origin x="-50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5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9/20/2018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41129D-1299-0C4F-B9D0-966B9DC3E14D}" type="slidenum">
              <a:rPr lang="en-GB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59088" y="514350"/>
            <a:ext cx="342900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017" y="3257424"/>
            <a:ext cx="7315968" cy="308635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3F9312F-AE63-5744-B43D-5FECD5D43A82}" type="slidenum">
              <a:rPr lang="en-US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855913" y="520700"/>
            <a:ext cx="3425825" cy="25701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915148" y="3256902"/>
            <a:ext cx="7315575" cy="3085884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17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52D22867-FA62-415F-ABA8-93E4635FD5BB}" type="slidenum">
              <a:rPr lang="en-GB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21</a:t>
            </a:fld>
            <a:endParaRPr lang="en-GB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67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087688" y="490538"/>
            <a:ext cx="3225800" cy="24193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1295" y="3064236"/>
            <a:ext cx="7521015" cy="290296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6C8FD67-56B3-7641-865C-964984A2E989}" type="slidenum">
              <a:rPr lang="en-US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855913" y="520700"/>
            <a:ext cx="3422650" cy="256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915148" y="3256902"/>
            <a:ext cx="7315575" cy="3085884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6C8FD67-56B3-7641-865C-964984A2E989}" type="slidenum">
              <a:rPr lang="en-US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855913" y="520700"/>
            <a:ext cx="3422650" cy="256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915148" y="3256902"/>
            <a:ext cx="7315575" cy="3085884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82C5DF-AB05-4D50-B161-BFD1FF5446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18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525EB-03DB-40AF-B206-EDB221E3264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3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FE9F3-3DAB-46AB-B762-5CD6F8D662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20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6686C-4862-4EAB-BC79-4B14F26D9D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552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F2251-75E1-4FC7-BB54-EE2F62DAD7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11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6407E-DC29-4A80-866F-340725C202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97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010DD-BC01-4373-BAA6-47848CC883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49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>
                <a:solidFill>
                  <a:srgbClr val="000000"/>
                </a:solidFill>
              </a:rPr>
              <a:pPr>
                <a:defRPr/>
              </a:pPr>
              <a:t>9/20/2018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6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DB160-088A-4F32-B6FC-AE1745894BA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1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91C37-DED0-4BFC-8813-008FE7DBC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3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882F3-94D7-4BD5-8AEF-BD6EFF9266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89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0BE2D-12EB-4459-B54C-0EA17EACB05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7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r>
              <a:rPr lang="en-US" dirty="0" smtClean="0">
                <a:solidFill>
                  <a:srgbClr val="808080">
                    <a:lumMod val="75000"/>
                  </a:srgbClr>
                </a:solidFill>
                <a:latin typeface="Times" pitchFamily="18" charset="0"/>
                <a:ea typeface="+mn-ea"/>
              </a:rPr>
              <a:t>Part 1: Age Controls, Fundamentals of Radiocarbon Dating</a:t>
            </a:r>
          </a:p>
        </p:txBody>
      </p:sp>
    </p:spTree>
    <p:extLst>
      <p:ext uri="{BB962C8B-B14F-4D97-AF65-F5344CB8AC3E}">
        <p14:creationId xmlns:p14="http://schemas.microsoft.com/office/powerpoint/2010/main" val="2537127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r>
              <a:rPr lang="en-US" dirty="0" smtClean="0">
                <a:solidFill>
                  <a:srgbClr val="808080">
                    <a:lumMod val="75000"/>
                  </a:srgbClr>
                </a:solidFill>
                <a:latin typeface="Times" pitchFamily="18" charset="0"/>
                <a:ea typeface="+mn-ea"/>
              </a:rPr>
              <a:t>Part 2: Classical Age-Depth Models</a:t>
            </a:r>
          </a:p>
        </p:txBody>
      </p:sp>
    </p:spTree>
    <p:extLst>
      <p:ext uri="{BB962C8B-B14F-4D97-AF65-F5344CB8AC3E}">
        <p14:creationId xmlns:p14="http://schemas.microsoft.com/office/powerpoint/2010/main" val="618320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r>
              <a:rPr lang="en-US" dirty="0" smtClean="0">
                <a:solidFill>
                  <a:srgbClr val="808080">
                    <a:lumMod val="75000"/>
                  </a:srgbClr>
                </a:solidFill>
                <a:latin typeface="Times" pitchFamily="18" charset="0"/>
                <a:ea typeface="+mn-ea"/>
              </a:rPr>
              <a:t>Part 3: Bayesian Age-Depth Models &amp; </a:t>
            </a:r>
            <a:r>
              <a:rPr lang="en-US" i="1" dirty="0" smtClean="0">
                <a:solidFill>
                  <a:srgbClr val="808080">
                    <a:lumMod val="75000"/>
                  </a:srgbClr>
                </a:solidFill>
                <a:latin typeface="Times" pitchFamily="18" charset="0"/>
                <a:ea typeface="+mn-ea"/>
              </a:rPr>
              <a:t>bacon</a:t>
            </a:r>
          </a:p>
        </p:txBody>
      </p:sp>
    </p:spTree>
    <p:extLst>
      <p:ext uri="{BB962C8B-B14F-4D97-AF65-F5344CB8AC3E}">
        <p14:creationId xmlns:p14="http://schemas.microsoft.com/office/powerpoint/2010/main" val="74600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0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hangingPunct="0">
              <a:defRPr/>
            </a:pPr>
            <a:endParaRPr lang="en-US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hangingPunct="0">
              <a:defRPr/>
            </a:pPr>
            <a:endParaRPr lang="en-US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hangingPunct="0">
              <a:defRPr/>
            </a:pPr>
            <a:fld id="{440F98D6-DDF2-4D71-B1F0-2C23DA693F67}" type="slidenum">
              <a:rPr lang="en-US">
                <a:solidFill>
                  <a:srgbClr val="000000"/>
                </a:solidFill>
                <a:latin typeface="Times" pitchFamily="18" charset="0"/>
                <a:ea typeface="+mn-ea"/>
              </a:rPr>
              <a:pPr defTabSz="914400" eaLnBrk="0" hangingPunct="0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dirty="0" smtClean="0">
              <a:solidFill>
                <a:srgbClr val="808080">
                  <a:lumMod val="75000"/>
                </a:srgbClr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385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ww.nature.com/ncomms/2013/130905/ncomms3408/full/ncomms3408.html#supplementary-information" TargetMode="External"/><Relationship Id="rId4" Type="http://schemas.openxmlformats.org/officeDocument/2006/relationships/hyperlink" Target="http://www.nature.com/ncomms/2013/130905/ncomms3408/full/ncomms3408.html#ref38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chrono.qub.ac.uk/blaauw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Dating and Age Model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77794"/>
            <a:ext cx="645795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For geologists, time is an unknown variable.  It must be estimated.  It has uncertainty.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Critical evaluation of age estimates and age models is fundamental to good inference in  the </a:t>
            </a:r>
            <a:r>
              <a:rPr lang="en-US" sz="2800" dirty="0" smtClean="0"/>
              <a:t>paleogeosciences.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Increasingly, time </a:t>
            </a:r>
            <a:r>
              <a:rPr lang="en-US" sz="2800" dirty="0" smtClean="0"/>
              <a:t>uncertainty is blended into uncertainty of paleoecological &amp; paleoclimatic inferences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709791" y="6179403"/>
            <a:ext cx="3434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Timing of Yellow Birch expansion </a:t>
            </a:r>
          </a:p>
          <a:p>
            <a:pPr algn="r"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– Jackson &amp; Booth 2002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5" r="67174"/>
          <a:stretch/>
        </p:blipFill>
        <p:spPr bwMode="auto">
          <a:xfrm>
            <a:off x="6411625" y="0"/>
            <a:ext cx="27323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73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Jackson\Documents\Manuscripts\Hemlock Decline\HD_3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05200" y="6112022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Calendar-years Before Present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344740" y="3760661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b="1" baseline="30000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14</a:t>
            </a:r>
            <a:r>
              <a:rPr lang="en-US" sz="18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C-years Before Present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63" y="6629128"/>
            <a:ext cx="6553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R.K. Booth, S. Brewer, M. </a:t>
            </a:r>
            <a:r>
              <a:rPr lang="en-US" sz="1200" b="1" dirty="0" err="1">
                <a:solidFill>
                  <a:srgbClr val="000000"/>
                </a:solidFill>
                <a:latin typeface="Comic Sans MS" pitchFamily="66" charset="0"/>
                <a:ea typeface="+mn-ea"/>
              </a:rPr>
              <a:t>Blaauw</a:t>
            </a:r>
            <a:r>
              <a:rPr lang="en-US" sz="12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, T.A. </a:t>
            </a:r>
            <a:r>
              <a:rPr lang="en-US" sz="1200" b="1" dirty="0" err="1">
                <a:solidFill>
                  <a:srgbClr val="000000"/>
                </a:solidFill>
                <a:latin typeface="Comic Sans MS" pitchFamily="66" charset="0"/>
                <a:ea typeface="+mn-ea"/>
              </a:rPr>
              <a:t>Minckley</a:t>
            </a:r>
            <a:r>
              <a:rPr lang="en-US" sz="12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 &amp; S.T. Jackson, 2012.  </a:t>
            </a:r>
            <a:r>
              <a:rPr lang="en-US" sz="1200" b="1" i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Ecology</a:t>
            </a:r>
            <a:r>
              <a:rPr lang="en-US" sz="12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222274" y="609600"/>
            <a:ext cx="8709" cy="5320937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9043" y="823350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b="1" i="1" dirty="0" err="1">
                <a:solidFill>
                  <a:srgbClr val="000000"/>
                </a:solidFill>
                <a:latin typeface="Comic Sans MS" pitchFamily="66" charset="0"/>
                <a:ea typeface="+mn-ea"/>
              </a:rPr>
              <a:t>Tsuga</a:t>
            </a:r>
            <a:r>
              <a:rPr lang="en-US" sz="18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 pollen %</a:t>
            </a:r>
            <a:endParaRPr lang="en-US" sz="1800" b="1" i="1" dirty="0">
              <a:solidFill>
                <a:srgbClr val="000000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63" y="3429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b="1" baseline="30000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14</a:t>
            </a:r>
            <a:r>
              <a:rPr lang="en-US" sz="18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C dates</a:t>
            </a:r>
            <a:endParaRPr lang="en-US" sz="1800" b="1" baseline="30000" dirty="0">
              <a:solidFill>
                <a:srgbClr val="000000"/>
              </a:solidFill>
              <a:latin typeface="Comic Sans MS" pitchFamily="66" charset="0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38200" y="3124200"/>
            <a:ext cx="6858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1500" y="2667000"/>
            <a:ext cx="1181100" cy="7554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1244490" y="3613666"/>
            <a:ext cx="412986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2000" y="3798332"/>
            <a:ext cx="895476" cy="4688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62000" y="3798332"/>
            <a:ext cx="895476" cy="7736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1500" y="3798332"/>
            <a:ext cx="879483" cy="10784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>
            <a:off x="628777" y="3798332"/>
            <a:ext cx="1000061" cy="9565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3" descr="basin2"/>
          <p:cNvPicPr>
            <a:picLocks noChangeAspect="1" noChangeArrowheads="1"/>
          </p:cNvPicPr>
          <p:nvPr/>
        </p:nvPicPr>
        <p:blipFill>
          <a:blip r:embed="rId3" cstate="print"/>
          <a:srcRect l="4514" t="1909" r="9027" b="6042"/>
          <a:stretch>
            <a:fillRect/>
          </a:stretch>
        </p:blipFill>
        <p:spPr bwMode="auto">
          <a:xfrm>
            <a:off x="7467600" y="381000"/>
            <a:ext cx="1447800" cy="138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Oval 31"/>
          <p:cNvSpPr/>
          <p:nvPr/>
        </p:nvSpPr>
        <p:spPr>
          <a:xfrm>
            <a:off x="8391659" y="1183783"/>
            <a:ext cx="77273" cy="665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73779" y="2939534"/>
            <a:ext cx="1594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800" b="1" i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Best estimate:</a:t>
            </a:r>
          </a:p>
          <a:p>
            <a:pPr defTabSz="914400" eaLnBrk="0" hangingPunct="0"/>
            <a:r>
              <a:rPr lang="en-US" sz="1800" b="1" i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5050 </a:t>
            </a:r>
            <a:r>
              <a:rPr lang="en-US" sz="1800" b="1" i="1" dirty="0" err="1">
                <a:solidFill>
                  <a:srgbClr val="000000"/>
                </a:solidFill>
                <a:latin typeface="Comic Sans MS" pitchFamily="66" charset="0"/>
                <a:ea typeface="+mn-ea"/>
              </a:rPr>
              <a:t>yr</a:t>
            </a:r>
            <a:r>
              <a:rPr lang="en-US" sz="1800" b="1" i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 BP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41428" y="6994"/>
            <a:ext cx="707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b="1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 Wiggle-Matching to your Advantage:</a:t>
            </a:r>
          </a:p>
          <a:p>
            <a:pPr defTabSz="914400" eaLnBrk="0" hangingPunct="0"/>
            <a:r>
              <a:rPr lang="en-US" sz="1800" b="1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Timing </a:t>
            </a: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Synchrony of the Tsuga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Decline at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Irwin Smith Bog</a:t>
            </a:r>
            <a:endParaRPr lang="en-US" sz="1800" b="1" i="1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</a:t>
            </a:r>
            <a:r>
              <a:rPr lang="en-US" altLang="en-US" dirty="0" smtClean="0"/>
              <a:t>Radiocarbon Dating: Fundamentals</a:t>
            </a:r>
            <a:endParaRPr lang="en-US" altLang="en-US" dirty="0" smtClean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Time: Concepts &amp; Informatics</a:t>
            </a:r>
            <a:endParaRPr lang="en-US" altLang="en-US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III:  </a:t>
            </a:r>
            <a:r>
              <a:rPr lang="en-US" altLang="en-US" dirty="0"/>
              <a:t>Classical Age </a:t>
            </a:r>
            <a:r>
              <a:rPr lang="en-US" altLang="en-US" dirty="0" smtClean="0"/>
              <a:t>Models &amp; </a:t>
            </a:r>
            <a:r>
              <a:rPr lang="en-US" altLang="en-US" i="1" dirty="0" smtClean="0"/>
              <a:t>clam</a:t>
            </a:r>
            <a:endParaRPr lang="en-US" altLang="en-US" i="1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</a:t>
            </a:r>
            <a:r>
              <a:rPr lang="en-US" altLang="en-US" dirty="0" smtClean="0"/>
              <a:t>IV:  </a:t>
            </a:r>
            <a:r>
              <a:rPr lang="en-US" altLang="en-US" dirty="0"/>
              <a:t>Bayesian Age-Depth Models &amp; </a:t>
            </a:r>
            <a:r>
              <a:rPr lang="en-US" altLang="en-US" i="1" dirty="0"/>
              <a:t>bacon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3169024"/>
            <a:ext cx="9144000" cy="29718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89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26134" y="219575"/>
            <a:ext cx="638700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Time in Neotoma:  Key Concepts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914" y="1259558"/>
            <a:ext cx="86999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Neotoma data model for time is based on three related concepts</a:t>
            </a:r>
          </a:p>
          <a:p>
            <a:endParaRPr lang="en-US" dirty="0"/>
          </a:p>
          <a:p>
            <a:r>
              <a:rPr lang="en-US" sz="2800" b="1" dirty="0" smtClean="0"/>
              <a:t>Age Controls</a:t>
            </a:r>
          </a:p>
          <a:p>
            <a:endParaRPr lang="en-US" sz="2800" b="1" dirty="0"/>
          </a:p>
          <a:p>
            <a:r>
              <a:rPr lang="en-US" sz="2800" b="1" dirty="0" smtClean="0"/>
              <a:t>Age-Depth Models</a:t>
            </a:r>
          </a:p>
          <a:p>
            <a:endParaRPr lang="en-US" sz="2800" b="1" dirty="0"/>
          </a:p>
          <a:p>
            <a:r>
              <a:rPr lang="en-US" sz="2800" b="1" dirty="0" smtClean="0"/>
              <a:t>Chronologies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26179" y="3231715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50624" y="3231715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516897" y="3700011"/>
            <a:ext cx="4143009" cy="1296184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Chronologies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16897" y="2245594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</a:t>
            </a:r>
          </a:p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841342" y="2245595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Age-Depth Models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Williams, Grimm et al. 2018 QR</a:t>
            </a:r>
          </a:p>
          <a:p>
            <a:pPr defTabSz="914400" eaLnBrk="0" hangingPunct="0"/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G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rimm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et al. 2014 Age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Models,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Chronologies, and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Databases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Workshop. PAGES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 Report.  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4738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864274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2800" b="1" i="1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Age Control</a:t>
            </a:r>
            <a:r>
              <a:rPr lang="en-US" sz="2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:  an </a:t>
            </a:r>
            <a:r>
              <a:rPr lang="en-US" sz="2800" dirty="0">
                <a:solidFill>
                  <a:srgbClr val="000000"/>
                </a:solidFill>
                <a:latin typeface="Times" pitchFamily="18" charset="0"/>
                <a:ea typeface="+mn-ea"/>
              </a:rPr>
              <a:t>estimate of absolute age, often with a specified uncertainty, for a sample within a core or stratigraphic profile that is used to constrain an age </a:t>
            </a:r>
            <a:r>
              <a:rPr lang="en-US" sz="2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model.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10981" y="2420719"/>
            <a:ext cx="7054643" cy="333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4803962" y="41250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42112" y="40488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195402" y="4857750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041962" y="439170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385112" y="3319165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099362" y="358276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2906" y="301573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Glimmerglass Lake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Williams, Grimm et al. 2018 QR</a:t>
            </a:r>
          </a:p>
          <a:p>
            <a:pPr defTabSz="914400" eaLnBrk="0" hangingPunct="0"/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G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rimm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et al. 2014 Age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Models,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Chronologies, and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Databases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Workshop. PAGES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 Report.  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297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617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b="1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Age-Depth Model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algorithm used to estimate the age-depth relationship for a series of stratified paleoenvironmental data points.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Used to estimate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ages for depths not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associated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 an age control or to resolve discrepancies among age controls.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Williams, Grimm et al. 2018 QR</a:t>
            </a:r>
          </a:p>
          <a:p>
            <a:pPr defTabSz="914400" eaLnBrk="0" hangingPunct="0"/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G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rimm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et al. 2014 Age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Models,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Chronologies, and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Databases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Workshop. PAGES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 Report.  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65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0" y="2420719"/>
            <a:ext cx="7054643" cy="333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6294" y="301573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Glimmerglass Lake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 flipV="1">
            <a:off x="5923655" y="4086909"/>
            <a:ext cx="609600" cy="520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6430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6174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Chronology:</a:t>
            </a:r>
            <a:r>
              <a:rPr lang="en-US" sz="2800" i="1" dirty="0"/>
              <a:t> </a:t>
            </a:r>
            <a:r>
              <a:rPr lang="en-US" sz="2800" dirty="0"/>
              <a:t>the series of estimated ages for a set of samples in a collection unit, linked to a particular combination of age controls and age-depth model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Williams, Grimm et al. 2018 QR</a:t>
            </a:r>
          </a:p>
          <a:p>
            <a:pPr defTabSz="914400" eaLnBrk="0" hangingPunct="0"/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G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rimm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et al. 2014 Age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Models,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Chronologies, and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Databases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Workshop. PAGES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 Report.  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0" y="2420719"/>
            <a:ext cx="7054643" cy="333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607644" y="301573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Glimmerglass Lake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277843"/>
              </p:ext>
            </p:extLst>
          </p:nvPr>
        </p:nvGraphicFramePr>
        <p:xfrm>
          <a:off x="7315199" y="2486709"/>
          <a:ext cx="182880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683"/>
                <a:gridCol w="986118"/>
              </a:tblGrid>
              <a:tr h="45542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Depth (cm)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Age (</a:t>
                      </a:r>
                      <a:r>
                        <a:rPr lang="en-US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yr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BP)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355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480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640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1020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1400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1890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4" name="Straight Arrow Connector 23"/>
          <p:cNvCxnSpPr/>
          <p:nvPr/>
        </p:nvCxnSpPr>
        <p:spPr bwMode="auto">
          <a:xfrm>
            <a:off x="6400800" y="4253254"/>
            <a:ext cx="91439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Oval 25"/>
          <p:cNvSpPr/>
          <p:nvPr/>
        </p:nvSpPr>
        <p:spPr bwMode="auto">
          <a:xfrm>
            <a:off x="4803962" y="41250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242112" y="40488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95402" y="4857750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041962" y="439170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6385112" y="3319165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6099362" y="358276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 flipH="1" flipV="1">
            <a:off x="5923655" y="4086909"/>
            <a:ext cx="609600" cy="520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735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617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Relative Ages:</a:t>
            </a:r>
            <a:r>
              <a:rPr lang="en-US" sz="2800" i="1" dirty="0" smtClean="0"/>
              <a:t> </a:t>
            </a:r>
            <a:r>
              <a:rPr lang="en-US" sz="2800" dirty="0" smtClean="0"/>
              <a:t>ages based on sample association with recognized stratigraphic units or geologic events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Williams, Grimm et al. 2018 QR</a:t>
            </a:r>
          </a:p>
          <a:p>
            <a:pPr defTabSz="914400" eaLnBrk="0" hangingPunct="0"/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G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rimm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et al. 2014 Age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Models,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Chronologies, and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Databases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Workshop. PAGES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 Report.  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6916" y="2241177"/>
            <a:ext cx="76402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Age Scales Currently Stored Internally by Neotoma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Geologic Timescale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Geomagnetic Polarity Timescale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Marine Isotopic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Heinrich </a:t>
            </a:r>
            <a:r>
              <a:rPr lang="en-US" dirty="0" smtClean="0"/>
              <a:t>Stadials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Quaternary Event </a:t>
            </a:r>
            <a:r>
              <a:rPr lang="en-US" dirty="0" smtClean="0"/>
              <a:t>Classification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North American Archaeology Timescale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North American Land Mammal 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South American Land Mammal Ages</a:t>
            </a:r>
          </a:p>
        </p:txBody>
      </p:sp>
    </p:spTree>
    <p:extLst>
      <p:ext uri="{BB962C8B-B14F-4D97-AF65-F5344CB8AC3E}">
        <p14:creationId xmlns:p14="http://schemas.microsoft.com/office/powerpoint/2010/main" val="74372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 bwMode="auto">
          <a:xfrm>
            <a:off x="2396045" y="2091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267532" y="1907730"/>
            <a:ext cx="228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SampleID</a:t>
            </a: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Infinite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Delta13C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LabNumber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MaterialDated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359862" y="1427193"/>
            <a:ext cx="2126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1299" y="190773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99169" y="1427193"/>
            <a:ext cx="216219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GeochronTypes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64264" y="1907730"/>
            <a:ext cx="3317240" cy="461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Amino acid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racemization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Cosmogenic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Electron spin resonance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Fission track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Potassium-argon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Optically stimulated luminescence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Lead-210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Silicon-32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Thermoluminescence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Uranium series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accelerator mass spectrometry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proportional gas counting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liquid scintillation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conventional radiometric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Argon-argon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Protactinium-231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Obsidian hydration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Paleomagnetic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Dendrochronological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n w="50800"/>
                <a:latin typeface="Calibri" pitchFamily="34" charset="0"/>
              </a:rPr>
              <a:t>Neotoma uses the </a:t>
            </a:r>
            <a:r>
              <a:rPr lang="en-US" b="1" dirty="0">
                <a:ln w="50800"/>
                <a:latin typeface="Calibri" pitchFamily="34" charset="0"/>
              </a:rPr>
              <a:t>Geochronology</a:t>
            </a:r>
            <a:r>
              <a:rPr lang="en-US" dirty="0">
                <a:ln w="50800"/>
                <a:latin typeface="Calibri" pitchFamily="34" charset="0"/>
              </a:rPr>
              <a:t/>
            </a:r>
            <a:br>
              <a:rPr lang="en-US" dirty="0">
                <a:ln w="50800"/>
                <a:latin typeface="Calibri" pitchFamily="34" charset="0"/>
              </a:rPr>
            </a:br>
            <a:r>
              <a:rPr lang="en-US" dirty="0" smtClean="0">
                <a:ln w="50800"/>
                <a:latin typeface="Calibri" pitchFamily="34" charset="0"/>
              </a:rPr>
              <a:t>table to store absolute age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/>
          <p:cNvCxnSpPr/>
          <p:nvPr/>
        </p:nvCxnSpPr>
        <p:spPr bwMode="auto">
          <a:xfrm>
            <a:off x="5681235" y="1957699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Elbow Connector 24"/>
          <p:cNvCxnSpPr/>
          <p:nvPr/>
        </p:nvCxnSpPr>
        <p:spPr bwMode="auto">
          <a:xfrm>
            <a:off x="2844796" y="1957699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640080" y="1774162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29718" y="1302092"/>
            <a:ext cx="21323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74720" y="1774162"/>
            <a:ext cx="2286000" cy="3139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ContactID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IsDefault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DatePrepared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AgeModel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78012" y="1302092"/>
            <a:ext cx="185441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09360" y="1774162"/>
            <a:ext cx="237744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450469" y="1302092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Age-depth models and chronologies: stored  in </a:t>
            </a:r>
            <a:r>
              <a:rPr lang="en-US" sz="3200" b="1" dirty="0" err="1" smtClean="0"/>
              <a:t>ChronControls</a:t>
            </a:r>
            <a:r>
              <a:rPr lang="en-US" sz="3200" dirty="0" smtClean="0"/>
              <a:t> and </a:t>
            </a:r>
            <a:r>
              <a:rPr lang="en-US" sz="3200" b="1" dirty="0" smtClean="0"/>
              <a:t>Chronologies</a:t>
            </a:r>
            <a:r>
              <a:rPr lang="en-US" sz="3200" dirty="0" smtClean="0"/>
              <a:t> Tables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-1" y="5630746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ChronControls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controls used in an age model. 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Chronologies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model metadata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0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 bwMode="auto">
          <a:xfrm flipV="1">
            <a:off x="2396045" y="2097742"/>
            <a:ext cx="660400" cy="591785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267532" y="1907730"/>
            <a:ext cx="228600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RelativeChronI</a:t>
            </a:r>
            <a:r>
              <a:rPr lang="en-US" sz="1800" b="1" dirty="0" err="1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AnalysisUnitID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8025" y="1427193"/>
            <a:ext cx="267611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RelativeChronology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1298" y="1907730"/>
            <a:ext cx="2437525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RelativeAgeScaleID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 Age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C14AgeYounger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C14AgeOlder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CalAgeYounger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CalAgeOlder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99169" y="1427193"/>
            <a:ext cx="182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RelativeAges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4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n w="50800"/>
                <a:latin typeface="Calibri" pitchFamily="34" charset="0"/>
              </a:rPr>
              <a:t>Relative Ages &amp; Chronologies</a:t>
            </a:r>
            <a:endParaRPr lang="en-US" dirty="0"/>
          </a:p>
        </p:txBody>
      </p:sp>
      <p:cxnSp>
        <p:nvCxnSpPr>
          <p:cNvPr id="12" name="Elbow Connector 11"/>
          <p:cNvCxnSpPr/>
          <p:nvPr/>
        </p:nvCxnSpPr>
        <p:spPr bwMode="auto">
          <a:xfrm>
            <a:off x="-330200" y="2418594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5792075" y="1888858"/>
            <a:ext cx="243752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RelativeAgeScaleID</a:t>
            </a:r>
            <a:endParaRPr lang="en-US" sz="1800" b="1" dirty="0" smtClean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RelativeAgeScale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flipV="1">
            <a:off x="5378823" y="2097742"/>
            <a:ext cx="660400" cy="591785"/>
          </a:xfrm>
          <a:prstGeom prst="bentConnector3">
            <a:avLst>
              <a:gd name="adj1" fmla="val 4457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792075" y="1443370"/>
            <a:ext cx="235417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RelativeAgeScale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7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</a:t>
            </a:r>
            <a:r>
              <a:rPr lang="en-US" altLang="en-US" dirty="0" smtClean="0"/>
              <a:t>Radiocarbon Dating: Fundamentals</a:t>
            </a:r>
            <a:endParaRPr lang="en-US" altLang="en-US" dirty="0" smtClean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Time: Concepts &amp; Informatics</a:t>
            </a:r>
            <a:endParaRPr lang="en-US" altLang="en-US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III:  </a:t>
            </a:r>
            <a:r>
              <a:rPr lang="en-US" altLang="en-US" dirty="0"/>
              <a:t>Classical Age </a:t>
            </a:r>
            <a:r>
              <a:rPr lang="en-US" altLang="en-US" dirty="0" smtClean="0"/>
              <a:t>Models &amp; </a:t>
            </a:r>
            <a:r>
              <a:rPr lang="en-US" altLang="en-US" i="1" dirty="0" smtClean="0"/>
              <a:t>clam</a:t>
            </a:r>
            <a:endParaRPr lang="en-US" altLang="en-US" i="1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</a:t>
            </a:r>
            <a:r>
              <a:rPr lang="en-US" altLang="en-US" dirty="0" smtClean="0"/>
              <a:t>IV:  </a:t>
            </a:r>
            <a:r>
              <a:rPr lang="en-US" altLang="en-US" dirty="0"/>
              <a:t>Bayesian Age-Depth Models &amp; </a:t>
            </a:r>
            <a:r>
              <a:rPr lang="en-US" altLang="en-US" i="1" dirty="0"/>
              <a:t>bacon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2366682"/>
            <a:ext cx="9144000" cy="3774142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63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</a:t>
            </a:r>
            <a:r>
              <a:rPr lang="en-US" altLang="en-US" dirty="0" smtClean="0"/>
              <a:t>Radiocarbon Dating: Fundamentals</a:t>
            </a:r>
            <a:endParaRPr lang="en-US" altLang="en-US" dirty="0" smtClean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Time: Concepts &amp; Informatics</a:t>
            </a:r>
            <a:endParaRPr lang="en-US" altLang="en-US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III:  </a:t>
            </a:r>
            <a:r>
              <a:rPr lang="en-US" altLang="en-US" dirty="0"/>
              <a:t>Classical Age </a:t>
            </a:r>
            <a:r>
              <a:rPr lang="en-US" altLang="en-US" dirty="0" smtClean="0"/>
              <a:t>Models &amp; </a:t>
            </a:r>
            <a:r>
              <a:rPr lang="en-US" altLang="en-US" i="1" dirty="0" smtClean="0"/>
              <a:t>clam</a:t>
            </a:r>
            <a:endParaRPr lang="en-US" altLang="en-US" i="1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</a:t>
            </a:r>
            <a:r>
              <a:rPr lang="en-US" altLang="en-US" dirty="0" smtClean="0"/>
              <a:t>IV:  </a:t>
            </a:r>
            <a:r>
              <a:rPr lang="en-US" altLang="en-US" dirty="0"/>
              <a:t>Bayesian Age-Depth Models &amp; </a:t>
            </a:r>
            <a:r>
              <a:rPr lang="en-US" altLang="en-US" i="1" dirty="0"/>
              <a:t>bacon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3962400"/>
            <a:ext cx="9144000" cy="2178424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13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2656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US" dirty="0"/>
              <a:t>Age-depth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82675"/>
            <a:ext cx="8032750" cy="4565650"/>
          </a:xfrm>
        </p:spPr>
        <p:txBody>
          <a:bodyPr/>
          <a:lstStyle/>
          <a:p>
            <a:pPr marL="388806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Goal:</a:t>
            </a:r>
          </a:p>
          <a:p>
            <a:pPr marL="788856" lvl="1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Age estimates for all depths in a core with uncertainty </a:t>
            </a:r>
          </a:p>
          <a:p>
            <a:pPr marL="788856" lvl="1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Need to accommodate: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irregular uncertainty distributions for individual age controls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Variations in sedimentation rate, including hiatuses &amp; rapid sedimentation events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Outlier dates and biased dates</a:t>
            </a:r>
          </a:p>
        </p:txBody>
      </p:sp>
    </p:spTree>
    <p:extLst>
      <p:ext uri="{BB962C8B-B14F-4D97-AF65-F5344CB8AC3E}">
        <p14:creationId xmlns:p14="http://schemas.microsoft.com/office/powerpoint/2010/main" val="1057705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‘Classical’ Age Models: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Common </a:t>
            </a:r>
            <a:r>
              <a:rPr lang="en-US" dirty="0" smtClean="0"/>
              <a:t>Variants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9548" y="1391771"/>
            <a:ext cx="8934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457200" defTabSz="914400" eaLnBrk="0" hangingPunct="0">
              <a:buFontTx/>
              <a:buAutoNum type="arabi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Interpolation (connect the dots)</a:t>
            </a:r>
          </a:p>
          <a:p>
            <a:pPr marL="914400" indent="-457200" defTabSz="914400" eaLnBrk="0" hangingPunct="0">
              <a:buFontTx/>
              <a:buAutoNum type="arabicParenR"/>
            </a:pP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0" indent="-457200" defTabSz="914400" eaLnBrk="0" hangingPunct="0">
              <a:buFontTx/>
              <a:buAutoNum type="arabi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Regression</a:t>
            </a:r>
          </a:p>
          <a:p>
            <a:pPr marL="1371600" lvl="1" indent="-457200" defTabSz="914400" eaLnBrk="0" hangingPunct="0">
              <a:buFont typeface="+mj-lt"/>
              <a:buAutoNum type="alphaL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Regression:  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  = b</a:t>
            </a:r>
            <a:r>
              <a:rPr lang="en-US" sz="2800" i="1" baseline="-25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+b</a:t>
            </a:r>
            <a:r>
              <a:rPr lang="en-US" sz="2800" i="1" baseline="-25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*d</a:t>
            </a:r>
            <a:endParaRPr lang="en-US" sz="2800" i="1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371600" lvl="1" indent="-457200" defTabSz="914400" eaLnBrk="0" hangingPunct="0">
              <a:buFont typeface="+mj-lt"/>
              <a:buAutoNum type="alphaL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Polynomial 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Regression </a:t>
            </a:r>
            <a:r>
              <a:rPr lang="en-US" sz="28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 = 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800" i="1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+b</a:t>
            </a:r>
            <a:r>
              <a:rPr lang="en-US" sz="2800" i="1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*d+… </a:t>
            </a:r>
            <a:r>
              <a:rPr lang="en-US" sz="2800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800" i="1" baseline="-250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i="1" baseline="-250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US" sz="2800" baseline="-25000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0" indent="-457200" defTabSz="914400" eaLnBrk="0" hangingPunct="0">
              <a:buFontTx/>
              <a:buAutoNum type="arabicParenR"/>
            </a:pP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0" indent="-457200" defTabSz="914400" eaLnBrk="0" hangingPunct="0">
              <a:buFontTx/>
              <a:buAutoNum type="arabi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Splines (must pass through all knots with minimum bends)</a:t>
            </a:r>
          </a:p>
          <a:p>
            <a:pPr marL="1428750" lvl="1" indent="-514350" defTabSz="914400" eaLnBrk="0" hangingPunct="0">
              <a:buFont typeface="+mj-lt"/>
              <a:buAutoNum type="alphaL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Cubic Spline</a:t>
            </a:r>
          </a:p>
          <a:p>
            <a:pPr marL="1428750" lvl="1" indent="-514350" defTabSz="914400" eaLnBrk="0" hangingPunct="0">
              <a:buFont typeface="+mj-lt"/>
              <a:buAutoNum type="alphaL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Smooth Spline</a:t>
            </a:r>
          </a:p>
          <a:p>
            <a:pPr marL="1428750" lvl="1" indent="-514350" defTabSz="914400" eaLnBrk="0" hangingPunct="0">
              <a:buFont typeface="+mj-lt"/>
              <a:buAutoNum type="alphaL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Locally Weighted Spline (LOWESS)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66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584"/>
            <a:ext cx="4554071" cy="3547838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" y="1146919"/>
            <a:ext cx="404704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defTabSz="914400" eaLnBrk="0" hangingPunct="0"/>
            <a:r>
              <a:rPr lang="en-US" b="1" dirty="0" smtClean="0">
                <a:ln w="50800"/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r>
              <a:rPr lang="en-US" b="1" baseline="30000" dirty="0" smtClean="0">
                <a:ln w="50800"/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</a:t>
            </a:r>
            <a:r>
              <a:rPr lang="en-US" b="1" dirty="0" smtClean="0">
                <a:ln w="50800"/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-Degree Polynomial</a:t>
            </a:r>
            <a:endParaRPr lang="en-US" b="1" dirty="0">
              <a:ln w="50800"/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50800"/>
                <a:solidFill>
                  <a:srgbClr val="000000"/>
                </a:solidFill>
                <a:latin typeface="Calibri" pitchFamily="34" charset="0"/>
              </a:rPr>
              <a:t>Classical Age 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628532" y="1131241"/>
            <a:ext cx="286751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defTabSz="914400" eaLnBrk="0" hangingPunct="0"/>
            <a:r>
              <a:rPr lang="en-US" b="1" dirty="0">
                <a:ln w="50800"/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Cubic B-spline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532" y="1608584"/>
            <a:ext cx="4550299" cy="35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8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Age Models &amp; Uncertainty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507212"/>
            <a:ext cx="9144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>
              <a:spcAft>
                <a:spcPts val="1200"/>
              </a:spcAft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lassical age models do not treat uncertainty very well.</a:t>
            </a:r>
          </a:p>
          <a:p>
            <a:pPr marL="514350" indent="-514350" defTabSz="914400" eaLnBrk="0" hangingPunct="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treat age controls as point estimates &amp; do not handle irregular probability 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distributions (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clam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does)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14350" indent="-514350" defTabSz="914400" eaLnBrk="0" hangingPunct="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Fitted models do not accommodate local uncertainties due to few dates, conflicting dates, etc.</a:t>
            </a:r>
          </a:p>
          <a:p>
            <a:pPr marL="514350" indent="-514350" defTabSz="914400" eaLnBrk="0" hangingPunct="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paleo-papers do not formally 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incorporate age uncertainty into analyses.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6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CLAM:  Good option for classical age models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1219199"/>
            <a:ext cx="44386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914400" eaLnBrk="0" hangingPunct="0">
              <a:buFontTx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 software</a:t>
            </a:r>
          </a:p>
          <a:p>
            <a:pPr marL="914400" lvl="1" indent="-457200" defTabSz="914400" eaLnBrk="0" hangingPunct="0">
              <a:buFontTx/>
              <a:buAutoNum type="arabicParenR"/>
            </a:pP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available from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Blaauw’s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website</a:t>
            </a:r>
          </a:p>
          <a:p>
            <a:pPr marL="914400" lvl="1" indent="-457200" defTabSz="914400" eaLnBrk="0" hangingPunct="0">
              <a:buFontTx/>
              <a:buAutoNum type="arabicParenR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 package 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 https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://github.com/SimonGoring/clam</a:t>
            </a:r>
            <a:endParaRPr lang="en-US" sz="1800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 eaLnBrk="0" hangingPunct="0">
              <a:buFontTx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Internally calibrates </a:t>
            </a:r>
            <a:r>
              <a:rPr lang="en-US" baseline="30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14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 dates, using latest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IntCal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 eaLnBrk="0" hangingPunct="0">
              <a:buFontTx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 selects model type (linear interpolation, spline, regression)</a:t>
            </a:r>
          </a:p>
          <a:p>
            <a:pPr marL="457200" indent="-457200" defTabSz="914400" eaLnBrk="0" hangingPunct="0">
              <a:buFontTx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Repeatedly samples from calibrated </a:t>
            </a:r>
            <a:r>
              <a:rPr lang="en-US" baseline="30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14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  to  fit multiple curves, better estimates of  uncertainty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2857800"/>
            <a:ext cx="4591050" cy="3061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2" descr="keepcl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66" y="1126150"/>
            <a:ext cx="829313" cy="152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38186" y="602255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Images: Maarten Blaauw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00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</a:t>
            </a:r>
            <a:r>
              <a:rPr lang="en-US" altLang="en-US" dirty="0" smtClean="0"/>
              <a:t>Radiocarbon Dating: Fundamentals</a:t>
            </a:r>
            <a:endParaRPr lang="en-US" altLang="en-US" dirty="0" smtClean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Time: Concepts &amp; Informatics</a:t>
            </a:r>
            <a:endParaRPr lang="en-US" altLang="en-US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III:  </a:t>
            </a:r>
            <a:r>
              <a:rPr lang="en-US" altLang="en-US" dirty="0"/>
              <a:t>Classical Age </a:t>
            </a:r>
            <a:r>
              <a:rPr lang="en-US" altLang="en-US" dirty="0" smtClean="0"/>
              <a:t>Models &amp; </a:t>
            </a:r>
            <a:r>
              <a:rPr lang="en-US" altLang="en-US" i="1" dirty="0" smtClean="0"/>
              <a:t>clam</a:t>
            </a:r>
            <a:endParaRPr lang="en-US" altLang="en-US" i="1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</a:t>
            </a:r>
            <a:r>
              <a:rPr lang="en-US" altLang="en-US" dirty="0" smtClean="0"/>
              <a:t>IV:  </a:t>
            </a:r>
            <a:r>
              <a:rPr lang="en-US" altLang="en-US" dirty="0"/>
              <a:t>Bayesian Age-Depth Models &amp; </a:t>
            </a:r>
            <a:r>
              <a:rPr lang="en-US" altLang="en-US" i="1" dirty="0"/>
              <a:t>bacon</a:t>
            </a:r>
          </a:p>
        </p:txBody>
      </p:sp>
    </p:spTree>
    <p:extLst>
      <p:ext uri="{BB962C8B-B14F-4D97-AF65-F5344CB8AC3E}">
        <p14:creationId xmlns:p14="http://schemas.microsoft.com/office/powerpoint/2010/main" val="372733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3447331" y="2483757"/>
            <a:ext cx="8228160" cy="75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914400" eaLnBrk="0" hangingPunct="0">
              <a:lnSpc>
                <a:spcPct val="95000"/>
              </a:lnSpc>
              <a:defRPr/>
            </a:pPr>
            <a:endParaRPr lang="en-GB" sz="4000" dirty="0">
              <a:solidFill>
                <a:srgbClr val="00008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56481" y="1280478"/>
            <a:ext cx="8228160" cy="512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1163" indent="-3063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42963" indent="-2809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914400" eaLnBrk="0" hangingPunct="0">
              <a:lnSpc>
                <a:spcPct val="94000"/>
              </a:lnSpc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9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Combine new information  (age controls) with prior information</a:t>
            </a:r>
          </a:p>
          <a:p>
            <a:pPr defTabSz="914400" eaLnBrk="0" hangingPunct="0">
              <a:lnSpc>
                <a:spcPct val="94000"/>
              </a:lnSpc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9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Major Priors include: </a:t>
            </a:r>
            <a:endParaRPr lang="en-GB" sz="29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 lvl="1" defTabSz="914400" eaLnBrk="0" hangingPunct="0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Stratigraphic Superposition:  Deeper sediments are older (Steno’s Law)</a:t>
            </a:r>
          </a:p>
          <a:p>
            <a:pPr lvl="1" defTabSz="914400" eaLnBrk="0" hangingPunct="0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Sediment accumulation rate</a:t>
            </a:r>
          </a:p>
          <a:p>
            <a:pPr lvl="1" defTabSz="914400" eaLnBrk="0" hangingPunct="0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Sediment ‘Memory’ (i.e. the autocorrelation or variability between depths)</a:t>
            </a:r>
          </a:p>
          <a:p>
            <a:pPr lvl="1" defTabSz="914400" eaLnBrk="0" hangingPunct="0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Hiatuses </a:t>
            </a:r>
            <a:endParaRPr lang="en-GB" sz="25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 defTabSz="914400" eaLnBrk="0" hangingPunct="0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Output: Probabilistic estimates of age given priors and age controls</a:t>
            </a:r>
            <a:endParaRPr lang="en-GB" sz="25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Bayesian </a:t>
            </a:r>
            <a:r>
              <a:rPr lang="en-GB" sz="4000" dirty="0" smtClean="0">
                <a:solidFill>
                  <a:schemeClr val="tx1"/>
                </a:solidFill>
              </a:rPr>
              <a:t>Age Models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617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31191" y="1128078"/>
            <a:ext cx="9144000" cy="59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914400" eaLnBrk="0" hangingPunct="0">
              <a:lnSpc>
                <a:spcPct val="95000"/>
              </a:lnSpc>
              <a:defRPr/>
            </a:pPr>
            <a:endParaRPr lang="en-GB" sz="4000" dirty="0">
              <a:solidFill>
                <a:srgbClr val="00008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56481" y="679843"/>
            <a:ext cx="8228160" cy="512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1163" indent="-3063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42963" indent="-2809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MexCal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Christen, 1994. PhD thesis Nottingham</a:t>
            </a:r>
          </a:p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Buck et al., 1999. Internet Archaeology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7</a:t>
            </a:r>
          </a:p>
          <a:p>
            <a:pPr lvl="1"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Best for discrete horizons (e.g. top and bottom age estimates for a </a:t>
            </a:r>
            <a:r>
              <a:rPr lang="en-GB" sz="2200" i="1" dirty="0" err="1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archeo</a:t>
            </a: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-cultural horizon)</a:t>
            </a:r>
            <a:endParaRPr lang="en-GB" sz="22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OxCal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Bronk Ramsey, 2008. QSR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27:42-60</a:t>
            </a:r>
          </a:p>
          <a:p>
            <a:pPr lvl="1"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Widely used</a:t>
            </a:r>
            <a:endParaRPr lang="en-GB" sz="22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Bpeat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Blaauw &amp; Christen, 2005. </a:t>
            </a:r>
            <a:r>
              <a:rPr lang="en-GB" sz="2200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Appl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 Stat 54: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805-816</a:t>
            </a:r>
          </a:p>
          <a:p>
            <a:pPr lvl="1"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Superseded by </a:t>
            </a:r>
            <a:r>
              <a:rPr lang="en-GB" sz="2200" b="1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bacon</a:t>
            </a:r>
          </a:p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Bacon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 Blaauw &amp; Christen, 2011.  Bayesian Anal 6: 1-18</a:t>
            </a:r>
          </a:p>
          <a:p>
            <a:pPr lvl="1"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Widely </a:t>
            </a: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used.</a:t>
            </a:r>
          </a:p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i="1" dirty="0" err="1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Bchron</a:t>
            </a:r>
            <a:r>
              <a:rPr lang="en-GB" sz="2200" b="1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 </a:t>
            </a: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Parnell et al. 2008 QSR 27: 1872-1885</a:t>
            </a:r>
          </a:p>
          <a:p>
            <a:pPr lvl="1"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Widely used</a:t>
            </a:r>
            <a:endParaRPr lang="en-GB" sz="22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A quick </a:t>
            </a:r>
            <a:r>
              <a:rPr lang="en-GB" sz="4000" dirty="0" smtClean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list of  </a:t>
            </a:r>
            <a:r>
              <a:rPr lang="en-GB" sz="4000" dirty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Bayesian Age </a:t>
            </a:r>
            <a:r>
              <a:rPr lang="en-GB" sz="4000" dirty="0" smtClean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Models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053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95350" y="1190685"/>
            <a:ext cx="76009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Divides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core into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cm-thick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sections</a:t>
            </a:r>
          </a:p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accumulation for each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section (with separate parameters for each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section)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MCMC for parameter estimation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Priors for:</a:t>
            </a:r>
          </a:p>
          <a:p>
            <a:pPr marL="914400" lvl="1" indent="-457200" defTabSz="914400" eaLnBrk="0" hangingPunct="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Accumulation rate</a:t>
            </a:r>
          </a:p>
          <a:p>
            <a:pPr marL="914400" lvl="1" indent="-457200" defTabSz="914400" eaLnBrk="0" hangingPunct="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Sediment memory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0" lvl="1" indent="-457200" defTabSz="914400" eaLnBrk="0" hangingPunct="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Hiatus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locations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Outlier age controls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identified using Student T distribution</a:t>
            </a:r>
          </a:p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calculate probability of synchrony of events between sites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49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uddiman3-8_RadioDec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4"/>
          <a:stretch>
            <a:fillRect/>
          </a:stretch>
        </p:blipFill>
        <p:spPr bwMode="auto">
          <a:xfrm>
            <a:off x="1766033" y="3344912"/>
            <a:ext cx="5425915" cy="30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Principles of Radiometric Dating</a:t>
            </a: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441557" y="1929139"/>
            <a:ext cx="3520843" cy="14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defTabSz="914400" eaLnBrk="0" hangingPunct="0"/>
            <a:r>
              <a:rPr lang="en-US" altLang="en-US" sz="4400" dirty="0" err="1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N</a:t>
            </a:r>
            <a:r>
              <a:rPr lang="en-US" altLang="en-US" sz="4400" baseline="-25000" dirty="0" err="1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t</a:t>
            </a:r>
            <a:r>
              <a:rPr lang="en-US" altLang="en-US" sz="44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=N</a:t>
            </a:r>
            <a:r>
              <a:rPr lang="en-US" altLang="en-US" sz="4400" baseline="-250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0</a:t>
            </a:r>
            <a:r>
              <a:rPr lang="en-US" altLang="en-US" sz="44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e</a:t>
            </a:r>
            <a:r>
              <a:rPr lang="en-US" altLang="en-US" sz="4400" baseline="300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-</a:t>
            </a:r>
            <a:r>
              <a:rPr lang="en-US" altLang="en-US" sz="4400" baseline="30000" dirty="0" smtClean="0">
                <a:solidFill>
                  <a:srgbClr val="000000"/>
                </a:solidFill>
                <a:latin typeface="Symbol" pitchFamily="18" charset="2"/>
                <a:ea typeface="+mn-ea"/>
              </a:rPr>
              <a:t>l</a:t>
            </a:r>
            <a:r>
              <a:rPr lang="en-US" altLang="en-US" sz="4400" baseline="300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t</a:t>
            </a:r>
            <a:endParaRPr lang="en-US" altLang="en-US" sz="4400" baseline="30000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  <a:p>
            <a:pPr defTabSz="914400" eaLnBrk="0" hangingPunct="0"/>
            <a:r>
              <a:rPr lang="en-US" altLang="en-US" sz="44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t</a:t>
            </a:r>
            <a:r>
              <a:rPr lang="en-US" altLang="en-US" sz="4400" baseline="-25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1/2</a:t>
            </a:r>
            <a:r>
              <a:rPr lang="en-US" altLang="en-US" sz="44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 = (ln 2)/</a:t>
            </a:r>
            <a:r>
              <a:rPr lang="en-US" altLang="en-US" sz="4400" dirty="0">
                <a:solidFill>
                  <a:srgbClr val="000000"/>
                </a:solidFill>
                <a:latin typeface="Symbol" pitchFamily="18" charset="2"/>
                <a:ea typeface="+mn-ea"/>
              </a:rPr>
              <a:t>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1000" y="1959917"/>
            <a:ext cx="4171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400" eaLnBrk="0" hangingPunct="0"/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N= Number of radioactive isotopes remaining at time T</a:t>
            </a:r>
          </a:p>
          <a:p>
            <a:pPr marL="685800" indent="-685800" defTabSz="914400" eaLnBrk="0" hangingPunct="0"/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lang="en-US" sz="1400" baseline="-25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Number of radioactive isotopes at start</a:t>
            </a:r>
          </a:p>
          <a:p>
            <a:pPr marL="685800" indent="-685800" defTabSz="914400" eaLnBrk="0" hangingPunct="0"/>
            <a:r>
              <a:rPr lang="en-US" sz="1400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l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  decay constant</a:t>
            </a:r>
          </a:p>
          <a:p>
            <a:pPr marL="685800" indent="-685800" defTabSz="914400" eaLnBrk="0" hangingPunct="0"/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t=     time elapsed</a:t>
            </a:r>
          </a:p>
          <a:p>
            <a:pPr marL="685800" indent="-685800" defTabSz="914400" eaLnBrk="0" hangingPunct="0"/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lang="en-US" sz="1400" baseline="-25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1/2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half-life of substance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857" y="876300"/>
            <a:ext cx="8188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Unstable isotopes decay exponentially</a:t>
            </a:r>
          </a:p>
          <a:p>
            <a:pPr defTabSz="914400" eaLnBrk="0" hangingPunct="0"/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Each isotope has its own, fixed, rate constant (</a:t>
            </a:r>
            <a:r>
              <a:rPr lang="en-US" sz="2800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-1" y="6026150"/>
            <a:ext cx="1492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defTabSz="914400" eaLnBrk="0" hangingPunct="0"/>
            <a:r>
              <a:rPr lang="en-US" altLang="en-US" sz="1800" dirty="0">
                <a:solidFill>
                  <a:srgbClr val="000000"/>
                </a:solidFill>
                <a:ea typeface="+mn-ea"/>
              </a:rPr>
              <a:t>Ruddiman </a:t>
            </a:r>
            <a:r>
              <a:rPr lang="en-US" altLang="en-US" sz="1800" dirty="0" smtClean="0">
                <a:solidFill>
                  <a:srgbClr val="000000"/>
                </a:solidFill>
                <a:ea typeface="+mn-ea"/>
              </a:rPr>
              <a:t>2.9</a:t>
            </a:r>
            <a:endParaRPr lang="en-US" altLang="en-US" sz="1800" b="1" dirty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67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Bacon  </a:t>
            </a:r>
            <a:r>
              <a:rPr lang="en-US" dirty="0" smtClean="0"/>
              <a:t>example – Spicer Lake, IN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208"/>
            <a:ext cx="7201629" cy="4257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40404"/>
            <a:ext cx="302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Wang et al. 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2015 </a:t>
            </a:r>
            <a:r>
              <a:rPr lang="en-US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Holocene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659" y="5230688"/>
            <a:ext cx="6282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914400" eaLnBrk="0" hangingPunct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15 AMS dates + core top</a:t>
            </a:r>
          </a:p>
          <a:p>
            <a:pPr marL="457200" indent="-457200" defTabSz="914400" eaLnBrk="0" hangingPunct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Some charcoal dates with very small sample sizes apparently too young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4479" y="1335732"/>
            <a:ext cx="160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Green=Prior</a:t>
            </a:r>
          </a:p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Gray=Posterior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916" y="84554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MCMC Chain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362450" y="3019425"/>
            <a:ext cx="323850" cy="219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727659" y="2643842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Notice higher uncertainty when no data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0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Priors in Bacon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58205"/>
            <a:ext cx="4648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914400" eaLnBrk="0" hangingPunct="0">
              <a:buFontTx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Sediment Accumulation Rate: 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See Goring 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et al 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2012</a:t>
            </a:r>
            <a:endParaRPr lang="en-US" dirty="0" smtClean="0">
              <a:solidFill>
                <a:srgbClr val="000000"/>
              </a:solidFill>
              <a:latin typeface="Times" pitchFamily="18" charset="0"/>
              <a:ea typeface="+mn-ea"/>
            </a:endParaRPr>
          </a:p>
          <a:p>
            <a:pPr marL="457200" indent="-457200" defTabSz="914400" eaLnBrk="0" hangingPunct="0">
              <a:buFontTx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Sediment memory -  Bacon uses a fairly non-informative prior</a:t>
            </a:r>
          </a:p>
          <a:p>
            <a:pPr marL="457200" indent="-457200" defTabSz="914400" eaLnBrk="0" hangingPunct="0">
              <a:buFontTx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Hiatuses:   use your judgment</a:t>
            </a:r>
          </a:p>
          <a:p>
            <a:pPr defTabSz="914400" eaLnBrk="0" hangingPunct="0"/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Also:  Number of Sections.</a:t>
            </a:r>
          </a:p>
          <a:p>
            <a:pPr marL="342900" indent="-342900" defTabSz="914400" eaLnBrk="0" hangingPunct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Not a prior – determines # of 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sections.  </a:t>
            </a:r>
          </a:p>
          <a:p>
            <a:pPr marL="342900" indent="-342900" defTabSz="914400" eaLnBrk="0" hangingPunct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More 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sections allow more flexibility in age-depth curve, 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too 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many will 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impose high computational costs</a:t>
            </a:r>
            <a:endParaRPr lang="en-US" dirty="0" smtClean="0">
              <a:solidFill>
                <a:srgbClr val="000000"/>
              </a:solidFill>
              <a:latin typeface="Times" pitchFamily="18" charset="0"/>
              <a:ea typeface="+mn-ea"/>
            </a:endParaRPr>
          </a:p>
          <a:p>
            <a:pPr marL="457200" indent="-457200" defTabSz="914400" eaLnBrk="0" hangingPunct="0">
              <a:buFontTx/>
              <a:buAutoNum type="arabicPeriod"/>
            </a:pP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22" y="2456705"/>
            <a:ext cx="458707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373" y="46712"/>
            <a:ext cx="2488628" cy="267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52887" y="6189017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Goring et al. 2012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7602" y="2628900"/>
            <a:ext cx="284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Gamma Distributions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01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1-14 at 15.0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533400"/>
            <a:ext cx="8356600" cy="5778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700" y="2184027"/>
            <a:ext cx="8356599" cy="3539431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2800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“We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used the BACON software</a:t>
            </a:r>
            <a:r>
              <a:rPr lang="en-US" sz="2800" baseline="30000" dirty="0">
                <a:solidFill>
                  <a:srgbClr val="000000"/>
                </a:solidFill>
                <a:latin typeface="Arial"/>
                <a:ea typeface="+mn-ea"/>
                <a:cs typeface="Arial"/>
                <a:hlinkClick r:id="rId4" tooltip="Blaauw, M. &amp; Christen, J. A. Flexible palaeoclimate age-depth models using an Autoregressive Gamma Process. Bayesian Anal. 6, 457–474 (2011)."/>
              </a:rPr>
              <a:t>38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on twelve </a:t>
            </a:r>
            <a:r>
              <a:rPr lang="en-US" sz="2800" baseline="300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14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C dates to construct a </a:t>
            </a:r>
            <a:r>
              <a:rPr lang="en-US" sz="2800" b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robust age-depth model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(for details, see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  <a:hlinkClick r:id="rId5"/>
              </a:rPr>
              <a:t>Supplementary Note 1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). The reliability of the inferred ages from the lower part is supported by an almost similar age-depth model generated from the extrapolation of the mean sedimentation rate inferred from </a:t>
            </a:r>
            <a:r>
              <a:rPr lang="en-US" sz="2800" baseline="300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210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Pb dating of the upper part of the core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.”</a:t>
            </a:r>
            <a:endParaRPr lang="en-US" sz="2800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816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Good models do not substitute for good  judgment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9005" y="6189017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Example from Blaauw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9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4 at 15.09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19" y="0"/>
            <a:ext cx="6216798" cy="615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0888" y="6159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89005" y="6189017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Example from Blaauw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Exercise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0304" y="1532070"/>
            <a:ext cx="83730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dirty="0" smtClean="0"/>
              <a:t>Calibrating Radiocarbon Dates:  CALIB &amp; </a:t>
            </a:r>
            <a:r>
              <a:rPr lang="en-US" i="1" dirty="0" smtClean="0"/>
              <a:t>clam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dirty="0" smtClean="0"/>
              <a:t>Classical Age-Depth models (</a:t>
            </a:r>
            <a:r>
              <a:rPr lang="en-US" i="1" dirty="0" smtClean="0"/>
              <a:t>clam</a:t>
            </a:r>
            <a:r>
              <a:rPr lang="en-US" dirty="0" smtClean="0"/>
              <a:t>)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dirty="0" smtClean="0"/>
              <a:t>Bayesian Age-Depth Models (</a:t>
            </a:r>
            <a:r>
              <a:rPr lang="en-US" i="1" dirty="0" smtClean="0"/>
              <a:t>bacon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88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96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Distributions</a:t>
            </a:r>
            <a:endParaRPr lang="en-US" dirty="0"/>
          </a:p>
        </p:txBody>
      </p:sp>
      <p:pic>
        <p:nvPicPr>
          <p:cNvPr id="2050" name="Picture 2" descr="Probability density plots of gamma distrib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673381"/>
            <a:ext cx="6137649" cy="460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762" y="5001445"/>
            <a:ext cx="5505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 flexible</a:t>
            </a:r>
          </a:p>
          <a:p>
            <a:r>
              <a:rPr lang="en-US" dirty="0" smtClean="0"/>
              <a:t>Range: zero to unbounded</a:t>
            </a:r>
          </a:p>
          <a:p>
            <a:r>
              <a:rPr lang="en-US" dirty="0" smtClean="0"/>
              <a:t>Two parameters:  </a:t>
            </a:r>
            <a:r>
              <a:rPr lang="en-US" dirty="0" smtClean="0">
                <a:latin typeface="Symbol" panose="05050102010706020507" pitchFamily="18" charset="2"/>
              </a:rPr>
              <a:t>a</a:t>
            </a:r>
            <a:r>
              <a:rPr lang="en-US" dirty="0" smtClean="0"/>
              <a:t> &amp; </a:t>
            </a:r>
            <a:r>
              <a:rPr lang="en-US" dirty="0" smtClean="0">
                <a:latin typeface="Symbol" panose="05050102010706020507" pitchFamily="18" charset="2"/>
              </a:rPr>
              <a:t>b</a:t>
            </a:r>
            <a:r>
              <a:rPr lang="en-US" dirty="0" smtClean="0"/>
              <a:t>  (shape &amp; rate)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15200" y="1434353"/>
            <a:ext cx="963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a</a:t>
            </a:r>
            <a:r>
              <a:rPr lang="en-US" dirty="0" smtClean="0"/>
              <a:t>=k</a:t>
            </a:r>
          </a:p>
          <a:p>
            <a:r>
              <a:rPr lang="en-US" dirty="0" smtClean="0">
                <a:latin typeface="Symbol" panose="05050102010706020507" pitchFamily="18" charset="2"/>
              </a:rPr>
              <a:t>b</a:t>
            </a:r>
            <a:r>
              <a:rPr lang="en-US" dirty="0" smtClean="0"/>
              <a:t>=1/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118377"/>
            <a:ext cx="6490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https://en.wikipedia.org/wiki/Gamma_distribution</a:t>
            </a:r>
          </a:p>
        </p:txBody>
      </p:sp>
    </p:spTree>
    <p:extLst>
      <p:ext uri="{BB962C8B-B14F-4D97-AF65-F5344CB8AC3E}">
        <p14:creationId xmlns:p14="http://schemas.microsoft.com/office/powerpoint/2010/main" val="14209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Bacon Model (Part 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35880" y="1399288"/>
                <a:ext cx="7641900" cy="835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eaLnBrk="0" hangingPunct="0"/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G(</a:t>
                </a:r>
                <a:r>
                  <a:rPr lang="en-US" sz="4000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d,</a:t>
                </a:r>
                <a:r>
                  <a:rPr lang="en-US" sz="4000" dirty="0" err="1" smtClean="0">
                    <a:solidFill>
                      <a:srgbClr val="000000"/>
                    </a:solidFill>
                    <a:latin typeface="Symbol" panose="05050102010706020507" pitchFamily="18" charset="2"/>
                    <a:ea typeface="+mn-ea"/>
                    <a:cs typeface="Arial" panose="020B0604020202020204" pitchFamily="34" charset="0"/>
                  </a:rPr>
                  <a:t>q</a:t>
                </a:r>
                <a:r>
                  <a:rPr lang="en-US" sz="4000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,x</a:t>
                </a:r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)=</a:t>
                </a:r>
                <a:r>
                  <a:rPr lang="en-US" sz="4000" dirty="0" smtClean="0">
                    <a:solidFill>
                      <a:srgbClr val="000000"/>
                    </a:solidFill>
                    <a:latin typeface="Symbol" panose="05050102010706020507" pitchFamily="18" charset="2"/>
                    <a:ea typeface="+mn-ea"/>
                    <a:cs typeface="Arial" panose="020B0604020202020204" pitchFamily="34" charset="0"/>
                  </a:rPr>
                  <a:t>q</a:t>
                </a:r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sz="4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4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  <m:t>𝑖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4000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000" dirty="0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aseline="-25000" dirty="0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4000" dirty="0">
                            <a:solidFill>
                              <a:srgbClr val="000000"/>
                            </a:solidFill>
                            <a:latin typeface="Symbol" panose="05050102010706020507" pitchFamily="18" charset="2"/>
                            <a:ea typeface="+mn-ea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4000" dirty="0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rPr>
                          <m:t>c</m:t>
                        </m:r>
                        <m:r>
                          <a:rPr lang="en-US" sz="4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+x</a:t>
                </a:r>
                <a:r>
                  <a:rPr lang="en-US" sz="4000" baseline="-25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j+1</a:t>
                </a:r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(d-c</a:t>
                </a:r>
                <a:r>
                  <a:rPr lang="en-US" sz="4000" baseline="-25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</a:t>
                </a:r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)</a:t>
                </a:r>
                <a:endParaRPr lang="en-US" sz="40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0" y="1399288"/>
                <a:ext cx="7641900" cy="835934"/>
              </a:xfrm>
              <a:prstGeom prst="rect">
                <a:avLst/>
              </a:prstGeom>
              <a:blipFill rotWithShape="1">
                <a:blip r:embed="rId2"/>
                <a:stretch>
                  <a:fillRect l="-2873" t="-8759" b="-20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50237" y="2235222"/>
            <a:ext cx="54922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where: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d=depth of radiocarbon sample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</a:t>
            </a:r>
            <a:r>
              <a:rPr lang="en-US" baseline="-25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=uniformly separated depth intervals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</a:rPr>
              <a:t>D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c=depth interval</a:t>
            </a:r>
          </a:p>
          <a:p>
            <a:pPr defTabSz="914400" eaLnBrk="0" hangingPunct="0"/>
            <a:r>
              <a:rPr lang="en-US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x</a:t>
            </a:r>
            <a:r>
              <a:rPr lang="en-US" baseline="-25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j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=sediment accumulation rate for section j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=intercept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879" y="937623"/>
            <a:ext cx="6200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3000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Depth to Calendar Age Model (G)</a:t>
            </a:r>
            <a:endParaRPr lang="en-US" sz="3000" b="1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350" y="5143500"/>
            <a:ext cx="7944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Sediment rates (x) modeled  as  a Gamma autoregressive model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Radiocarbon ages (y) modeled as Student T distributions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03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Bacon Model (Part 2)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0236" y="2594343"/>
            <a:ext cx="54922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where: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y=radiocarbon ages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d=depth of radiocarbon sample</a:t>
            </a:r>
          </a:p>
          <a:p>
            <a:pPr defTabSz="914400" eaLnBrk="0" hangingPunct="0"/>
            <a:r>
              <a:rPr lang="en-US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x</a:t>
            </a:r>
            <a:r>
              <a:rPr lang="en-US" baseline="-25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j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=sediment accumulation rate for section j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=intercept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" y="5143500"/>
            <a:ext cx="7944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Sediment rates (x) modeled  as  a Gamma autoregressive model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Radiocarbon ages (y) modeled as Student T distributions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879" y="937623"/>
            <a:ext cx="73838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3000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Radiocarbon to Calendar Age Model (</a:t>
            </a:r>
            <a:r>
              <a:rPr lang="en-US" sz="3000" b="1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m</a:t>
            </a:r>
            <a:r>
              <a:rPr lang="en-US" sz="3000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en-US" sz="3000" b="1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17531" y="1559571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sz="4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E[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y</a:t>
            </a:r>
            <a:r>
              <a:rPr lang="en-US" sz="4000" baseline="-25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j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|d</a:t>
            </a:r>
            <a:r>
              <a:rPr lang="en-US" sz="4000" baseline="-25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j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,x</a:t>
            </a:r>
            <a:r>
              <a:rPr lang="en-US" sz="4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]=</a:t>
            </a:r>
            <a:r>
              <a:rPr lang="en-US" sz="4000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</a:rPr>
              <a:t>m</a:t>
            </a:r>
            <a:r>
              <a:rPr lang="en-US" sz="4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(G(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d</a:t>
            </a:r>
            <a:r>
              <a:rPr lang="en-US" sz="4000" baseline="-25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j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,</a:t>
            </a:r>
            <a:r>
              <a:rPr lang="en-US" sz="4000" dirty="0" err="1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</a:rPr>
              <a:t>q</a:t>
            </a:r>
            <a:r>
              <a:rPr lang="en-US" sz="4000" dirty="0" err="1">
                <a:solidFill>
                  <a:srgbClr val="000000"/>
                </a:solidFill>
                <a:latin typeface="Times" pitchFamily="18" charset="0"/>
                <a:ea typeface="+mn-ea"/>
              </a:rPr>
              <a:t>,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x</a:t>
            </a:r>
            <a:r>
              <a:rPr lang="en-US" sz="4000" dirty="0">
                <a:solidFill>
                  <a:srgbClr val="000000"/>
                </a:solidFill>
                <a:latin typeface="Times" pitchFamily="18" charset="0"/>
                <a:ea typeface="+mn-ea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67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81639" tIns="42452" rIns="81639" bIns="42452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b="1" dirty="0" smtClean="0"/>
              <a:t>Principles of Radiocarbon </a:t>
            </a:r>
            <a:r>
              <a:rPr lang="en-GB" b="1" dirty="0"/>
              <a:t>dating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0" y="889000"/>
            <a:ext cx="5448300" cy="5016500"/>
          </a:xfrm>
          <a:ln/>
        </p:spPr>
        <p:txBody>
          <a:bodyPr lIns="81639" tIns="42452" rIns="81639" bIns="42452"/>
          <a:lstStyle/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Carbon has three isotopes: two stable, one unstable: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12</a:t>
            </a:r>
            <a:r>
              <a:rPr lang="en-GB" sz="1800" dirty="0" smtClean="0"/>
              <a:t>C : 98.89% of  all C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13</a:t>
            </a:r>
            <a:r>
              <a:rPr lang="en-GB" sz="1800" dirty="0" smtClean="0"/>
              <a:t>C :   1.11% of all C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14</a:t>
            </a:r>
            <a:r>
              <a:rPr lang="en-GB" sz="1800" dirty="0" smtClean="0"/>
              <a:t>C :  0.0000000001% of all C</a:t>
            </a:r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Radiocarbon produced by cosmic bombardment of atmospheric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N</a:t>
            </a:r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Carbon </a:t>
            </a:r>
            <a:r>
              <a:rPr lang="en-GB" sz="2200" dirty="0"/>
              <a:t>taken up by all living (organic) </a:t>
            </a:r>
            <a:r>
              <a:rPr lang="en-GB" sz="2200" dirty="0" smtClean="0"/>
              <a:t>things </a:t>
            </a:r>
            <a:r>
              <a:rPr lang="en-GB" sz="2200" dirty="0"/>
              <a:t>via </a:t>
            </a:r>
            <a:r>
              <a:rPr lang="en-GB" sz="2200" dirty="0" smtClean="0"/>
              <a:t>photosynthesis </a:t>
            </a:r>
            <a:r>
              <a:rPr lang="en-GB" sz="2200" dirty="0"/>
              <a:t>or their food</a:t>
            </a:r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On </a:t>
            </a:r>
            <a:r>
              <a:rPr lang="en-GB" sz="2200" dirty="0"/>
              <a:t>death, organisms cease to take in </a:t>
            </a:r>
            <a:r>
              <a:rPr lang="en-GB" sz="2200" baseline="30000" dirty="0"/>
              <a:t>14</a:t>
            </a:r>
            <a:r>
              <a:rPr lang="en-GB" sz="2200" dirty="0"/>
              <a:t>C </a:t>
            </a:r>
            <a:endParaRPr lang="en-GB" sz="2200" dirty="0" smtClean="0"/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In </a:t>
            </a:r>
            <a:r>
              <a:rPr lang="en-GB" sz="2200" dirty="0"/>
              <a:t>the dead material, as time goes by,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C decays, produces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N, which escapes to atmosphere</a:t>
            </a:r>
            <a:endParaRPr lang="en-GB" sz="2200" dirty="0"/>
          </a:p>
        </p:txBody>
      </p:sp>
      <p:pic>
        <p:nvPicPr>
          <p:cNvPr id="4" name="Picture 4" descr="Fig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4" y="889001"/>
            <a:ext cx="3614986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420451" y="4236484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defTabSz="914400" eaLnBrk="0" hangingPunct="0"/>
            <a:r>
              <a:rPr lang="en-US" altLang="en-US" sz="1800" dirty="0">
                <a:solidFill>
                  <a:srgbClr val="000000"/>
                </a:solidFill>
                <a:ea typeface="+mn-ea"/>
              </a:rPr>
              <a:t>Ruddiman 14.15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038850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Modified text from slide by Maarten Blaauw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2976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Radiocarbon: Accelerator Mass Spectrometry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60" y="1393932"/>
            <a:ext cx="4765050" cy="4556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210" y="3794455"/>
            <a:ext cx="3044160" cy="216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30" y="1439168"/>
            <a:ext cx="2743200" cy="199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5520170" y="1309554"/>
            <a:ext cx="802080" cy="815126"/>
          </a:xfrm>
          <a:prstGeom prst="ellipse">
            <a:avLst/>
          </a:prstGeom>
          <a:gradFill rotWithShape="0">
            <a:gsLst>
              <a:gs pos="0">
                <a:srgbClr val="E6FF00"/>
              </a:gs>
              <a:gs pos="100000">
                <a:srgbClr val="FF3333"/>
              </a:gs>
            </a:gsLst>
            <a:path path="shape">
              <a:fillToRect l="50000" t="50000" r="50000" b="50000"/>
            </a:path>
          </a:gradFill>
          <a:ln w="2556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914400" eaLnBrk="0" hangingPunct="0"/>
            <a:endParaRPr lang="en-US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539445" y="1439168"/>
            <a:ext cx="802080" cy="5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defTabSz="914400" eaLnBrk="0" hangingPunct="0">
              <a:spcBef>
                <a:spcPts val="1814"/>
              </a:spcBef>
            </a:pPr>
            <a:r>
              <a:rPr lang="en-US" sz="2900" baseline="30000" dirty="0"/>
              <a:t>12</a:t>
            </a:r>
            <a:r>
              <a:rPr lang="en-US" sz="2900" dirty="0"/>
              <a:t>C</a:t>
            </a: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5086010" y="4448284"/>
            <a:ext cx="1143360" cy="1143480"/>
          </a:xfrm>
          <a:prstGeom prst="ellipse">
            <a:avLst/>
          </a:prstGeom>
          <a:gradFill rotWithShape="0">
            <a:gsLst>
              <a:gs pos="0">
                <a:srgbClr val="E6FF00"/>
              </a:gs>
              <a:gs pos="100000">
                <a:srgbClr val="FF3333"/>
              </a:gs>
            </a:gsLst>
            <a:path path="shape">
              <a:fillToRect l="50000" t="50000" r="50000" b="50000"/>
            </a:path>
          </a:gradFill>
          <a:ln w="2556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914400" eaLnBrk="0" hangingPunct="0"/>
            <a:endParaRPr lang="en-US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294811" y="4693109"/>
            <a:ext cx="1143360" cy="5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defTabSz="914400" eaLnBrk="0" hangingPunct="0">
              <a:spcBef>
                <a:spcPts val="1814"/>
              </a:spcBef>
            </a:pPr>
            <a:r>
              <a:rPr lang="en-US" sz="2900" baseline="30000"/>
              <a:t>14</a:t>
            </a:r>
            <a:r>
              <a:rPr lang="en-US" sz="29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790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en-US" dirty="0" smtClean="0"/>
                  <a:t>Radiocarbon Years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smtClean="0"/>
                  <a:t>Calendar Years (Calibration  Curve)</a:t>
                </a:r>
              </a:p>
            </p:txBody>
          </p:sp>
        </mc:Choice>
        <mc:Fallback xmlns="">
          <p:sp>
            <p:nvSpPr>
              <p:cNvPr id="2355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219200"/>
              </a:xfrm>
              <a:blipFill rotWithShape="1">
                <a:blip r:embed="rId2"/>
                <a:stretch>
                  <a:fillRect t="-1900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778636" y="2727931"/>
            <a:ext cx="30684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6000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</a:t>
            </a:r>
            <a:r>
              <a:rPr lang="en-US" altLang="en-US" sz="6000" baseline="-25000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t</a:t>
            </a:r>
            <a:r>
              <a:rPr lang="en-US" altLang="en-US" sz="6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=N</a:t>
            </a:r>
            <a:r>
              <a:rPr lang="en-US" altLang="en-US" sz="6000" baseline="-25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0</a:t>
            </a:r>
            <a:r>
              <a:rPr lang="en-US" altLang="en-US" sz="6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e</a:t>
            </a:r>
            <a:r>
              <a:rPr lang="en-US" altLang="en-US" sz="6000" baseline="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-</a:t>
            </a:r>
            <a:r>
              <a:rPr lang="en-US" altLang="en-US" sz="6000" baseline="30000" dirty="0">
                <a:solidFill>
                  <a:srgbClr val="000000"/>
                </a:solidFill>
                <a:latin typeface="Symbol" pitchFamily="18" charset="2"/>
                <a:ea typeface="+mn-ea"/>
              </a:rPr>
              <a:t>l</a:t>
            </a:r>
            <a:r>
              <a:rPr lang="en-US" altLang="en-US" sz="6000" baseline="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t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023006" y="2661923"/>
            <a:ext cx="755630" cy="5611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67795" y="1830926"/>
            <a:ext cx="336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We measure </a:t>
            </a:r>
            <a:r>
              <a:rPr lang="en-US" dirty="0" err="1" smtClean="0">
                <a:solidFill>
                  <a:srgbClr val="00B050"/>
                </a:solidFill>
                <a:latin typeface="Times" pitchFamily="18" charset="0"/>
                <a:ea typeface="+mn-ea"/>
              </a:rPr>
              <a:t>N</a:t>
            </a:r>
            <a:r>
              <a:rPr lang="en-US" baseline="-25000" dirty="0" err="1" smtClean="0">
                <a:solidFill>
                  <a:srgbClr val="00B050"/>
                </a:solidFill>
                <a:latin typeface="Times" pitchFamily="18" charset="0"/>
                <a:ea typeface="+mn-ea"/>
              </a:rPr>
              <a:t>t</a:t>
            </a:r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  (</a:t>
            </a:r>
            <a:r>
              <a:rPr lang="en-US" baseline="30000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14</a:t>
            </a:r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C </a:t>
            </a:r>
          </a:p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remaining) in our sample</a:t>
            </a:r>
            <a:endParaRPr lang="en-US" dirty="0">
              <a:solidFill>
                <a:srgbClr val="00B050"/>
              </a:solidFill>
              <a:latin typeface="Times" pitchFamily="18" charset="0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7773" y="3058946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We want to </a:t>
            </a:r>
          </a:p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estimate time</a:t>
            </a:r>
            <a:endParaRPr lang="en-US" dirty="0">
              <a:solidFill>
                <a:srgbClr val="00B050"/>
              </a:solidFill>
              <a:latin typeface="Times" pitchFamily="18" charset="0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1837" y="1479236"/>
            <a:ext cx="255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Lambda is a </a:t>
            </a:r>
          </a:p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constant (we think)</a:t>
            </a:r>
            <a:endParaRPr lang="en-US" dirty="0">
              <a:solidFill>
                <a:srgbClr val="00B050"/>
              </a:solidFill>
              <a:latin typeface="Times" pitchFamily="18" charset="0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03114" y="4344196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C00000"/>
                </a:solidFill>
                <a:latin typeface="Times" pitchFamily="18" charset="0"/>
                <a:ea typeface="+mn-ea"/>
              </a:rPr>
              <a:t>N</a:t>
            </a:r>
            <a:r>
              <a:rPr lang="en-US" baseline="-25000" dirty="0" smtClean="0">
                <a:solidFill>
                  <a:srgbClr val="C00000"/>
                </a:solidFill>
                <a:latin typeface="Times" pitchFamily="18" charset="0"/>
                <a:ea typeface="+mn-ea"/>
              </a:rPr>
              <a:t>0</a:t>
            </a:r>
            <a:r>
              <a:rPr lang="en-US" dirty="0" smtClean="0">
                <a:solidFill>
                  <a:srgbClr val="C00000"/>
                </a:solidFill>
                <a:latin typeface="Times" pitchFamily="18" charset="0"/>
                <a:ea typeface="+mn-ea"/>
              </a:rPr>
              <a:t> is unknown!</a:t>
            </a:r>
            <a:endParaRPr lang="en-US" dirty="0">
              <a:solidFill>
                <a:srgbClr val="C00000"/>
              </a:solidFill>
              <a:latin typeface="Times" pitchFamily="18" charset="0"/>
              <a:ea typeface="+mn-ea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386363" y="3693141"/>
            <a:ext cx="96582" cy="6510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029200" y="2300946"/>
            <a:ext cx="382258" cy="5244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5847105" y="3169513"/>
            <a:ext cx="650668" cy="3049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7795" y="5111262"/>
            <a:ext cx="9076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Radiocarbon ages assume that N</a:t>
            </a:r>
            <a:r>
              <a:rPr lang="en-US" baseline="-25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 is constant over time, i.e. the amount of </a:t>
            </a:r>
            <a:r>
              <a:rPr lang="en-US" baseline="30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14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 in the atmosphere is unchanged.  This assumption is untrue.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388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baseline="30000" dirty="0" smtClean="0"/>
              <a:t>14</a:t>
            </a:r>
            <a:r>
              <a:rPr lang="en-US" dirty="0" smtClean="0"/>
              <a:t>C</a:t>
            </a:r>
            <a:r>
              <a:rPr lang="en-US" baseline="-25000" dirty="0" smtClean="0"/>
              <a:t>atm</a:t>
            </a:r>
            <a:r>
              <a:rPr lang="en-US" dirty="0" smtClean="0"/>
              <a:t> is not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23950"/>
            <a:ext cx="5376863" cy="4419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Both the production and removal of </a:t>
            </a:r>
            <a:r>
              <a:rPr lang="en-US" sz="2400" baseline="30000" dirty="0" smtClean="0"/>
              <a:t>14</a:t>
            </a:r>
            <a:r>
              <a:rPr lang="en-US" sz="2400" dirty="0" smtClean="0"/>
              <a:t>C to/from the atmosphere varies over time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000" dirty="0" smtClean="0"/>
              <a:t>Atmospheric production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000" dirty="0" smtClean="0"/>
              <a:t>Ocean/Vegetation/</a:t>
            </a:r>
            <a:r>
              <a:rPr lang="en-US" sz="2000" dirty="0" err="1" smtClean="0"/>
              <a:t>Atm</a:t>
            </a:r>
            <a:r>
              <a:rPr lang="en-US" sz="2000" dirty="0" smtClean="0"/>
              <a:t> C exchange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Hence, the amount of </a:t>
            </a:r>
            <a:r>
              <a:rPr lang="en-US" sz="2400" baseline="30000" dirty="0" smtClean="0"/>
              <a:t>14</a:t>
            </a:r>
            <a:r>
              <a:rPr lang="en-US" sz="2400" dirty="0" smtClean="0"/>
              <a:t>C in the atmosphere varies  over time.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Hence 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varies, and is uncertain.</a:t>
            </a:r>
          </a:p>
        </p:txBody>
      </p:sp>
      <p:pic>
        <p:nvPicPr>
          <p:cNvPr id="4" name="Picture 4" descr="Fig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4" y="1174751"/>
            <a:ext cx="3614986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420451" y="4522234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defTabSz="914400" eaLnBrk="0" hangingPunct="0"/>
            <a:r>
              <a:rPr lang="en-US" altLang="en-US" sz="1800" dirty="0">
                <a:solidFill>
                  <a:srgbClr val="000000"/>
                </a:solidFill>
                <a:ea typeface="+mn-ea"/>
              </a:rPr>
              <a:t>Ruddiman 14.15</a:t>
            </a:r>
          </a:p>
        </p:txBody>
      </p:sp>
    </p:spTree>
    <p:extLst>
      <p:ext uri="{BB962C8B-B14F-4D97-AF65-F5344CB8AC3E}">
        <p14:creationId xmlns:p14="http://schemas.microsoft.com/office/powerpoint/2010/main" val="16972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We use Calibration Curves to estimate calendar </a:t>
            </a:r>
            <a:r>
              <a:rPr lang="en-US" dirty="0"/>
              <a:t>a</a:t>
            </a:r>
            <a:r>
              <a:rPr lang="en-US" dirty="0" smtClean="0"/>
              <a:t>ge from </a:t>
            </a:r>
            <a:r>
              <a:rPr lang="en-US" baseline="30000" dirty="0" smtClean="0"/>
              <a:t>14</a:t>
            </a:r>
            <a:r>
              <a:rPr lang="en-US" dirty="0" smtClean="0"/>
              <a:t>C ages </a:t>
            </a:r>
          </a:p>
        </p:txBody>
      </p:sp>
      <p:graphicFrame>
        <p:nvGraphicFramePr>
          <p:cNvPr id="2458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340045"/>
              </p:ext>
            </p:extLst>
          </p:nvPr>
        </p:nvGraphicFramePr>
        <p:xfrm>
          <a:off x="6400800" y="6057901"/>
          <a:ext cx="27051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SPW 12.0 Graph" r:id="rId3" imgW="1438245" imgH="143065" progId="SigmaPlotGraphicObject.11">
                  <p:embed/>
                </p:oleObj>
              </mc:Choice>
              <mc:Fallback>
                <p:oleObj name="SPW 12.0 Graph" r:id="rId3" imgW="1438245" imgH="143065" progId="SigmaPlotGraphicObjec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6057901"/>
                        <a:ext cx="270510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Box 1"/>
          <p:cNvSpPr txBox="1">
            <a:spLocks noChangeArrowheads="1"/>
          </p:cNvSpPr>
          <p:nvPr/>
        </p:nvSpPr>
        <p:spPr bwMode="auto">
          <a:xfrm>
            <a:off x="0" y="1600200"/>
            <a:ext cx="3170237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marL="514350" indent="-514350" defTabSz="914400" eaLnBrk="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onvert by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dating many materials of known age.  </a:t>
            </a:r>
          </a:p>
          <a:p>
            <a:pPr marL="914400" lvl="1" indent="-514350" defTabSz="914400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Tree rings, varved sediments, corals,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speleothems, …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 eaLnBrk="0" hangingPunct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Non-linear 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(wiggly)</a:t>
            </a:r>
          </a:p>
          <a:p>
            <a:pPr marL="457200" indent="-457200" defTabSz="914400" eaLnBrk="0" hangingPunct="0">
              <a:spcAft>
                <a:spcPts val="1200"/>
              </a:spcAft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Divergence increases with </a:t>
            </a:r>
            <a:r>
              <a:rPr lang="en-US" alt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535339"/>
              </p:ext>
            </p:extLst>
          </p:nvPr>
        </p:nvGraphicFramePr>
        <p:xfrm>
          <a:off x="3041650" y="1263868"/>
          <a:ext cx="5992813" cy="465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SPW 12.0 Graph" r:id="rId5" imgW="5992292" imgH="4655653" progId="SigmaPlotGraphicObject.11">
                  <p:embed/>
                </p:oleObj>
              </mc:Choice>
              <mc:Fallback>
                <p:oleObj name="SPW 12.0 Graph" r:id="rId5" imgW="5992292" imgH="4655653" progId="SigmaPlotGraphicObjec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1650" y="1263868"/>
                        <a:ext cx="5992813" cy="465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8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40" y="731061"/>
            <a:ext cx="5021910" cy="50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-1" y="6137557"/>
            <a:ext cx="3238501" cy="46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914400" eaLnBrk="0">
              <a:defRPr/>
            </a:pPr>
            <a:r>
              <a:rPr lang="en-GB" sz="1400" dirty="0">
                <a:solidFill>
                  <a:srgbClr val="000000"/>
                </a:solidFill>
                <a:hlinkClick r:id="rId4"/>
              </a:rPr>
              <a:t>http:///www.chrono.qub.ac.uk/blaauw</a:t>
            </a:r>
            <a:r>
              <a:rPr lang="en-GB" sz="1400" dirty="0" smtClean="0">
                <a:solidFill>
                  <a:srgbClr val="000000"/>
                </a:solidFill>
                <a:hlinkClick r:id="rId4"/>
              </a:rPr>
              <a:t>/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000000"/>
                </a:solidFill>
              </a:rPr>
              <a:t>Wiggles in the Calibration Curve</a:t>
            </a:r>
            <a:br>
              <a:rPr lang="en-GB" sz="3600" dirty="0">
                <a:solidFill>
                  <a:srgbClr val="000000"/>
                </a:solidFill>
              </a:rPr>
            </a:br>
            <a:r>
              <a:rPr lang="en-GB" sz="3600" dirty="0" smtClean="0">
                <a:solidFill>
                  <a:srgbClr val="000000"/>
                </a:solidFill>
              </a:rPr>
              <a:t>produce highly irregular age estimates</a:t>
            </a:r>
            <a:endParaRPr lang="en-US" sz="3600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836090" y="2571750"/>
            <a:ext cx="1047750" cy="342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-1" y="1672620"/>
            <a:ext cx="2359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Original </a:t>
            </a:r>
            <a:r>
              <a:rPr lang="en-US" sz="1800" baseline="30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14</a:t>
            </a:r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</a:t>
            </a:r>
          </a:p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age estimate with a Student T distribution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6147270" y="5534225"/>
            <a:ext cx="460139" cy="2192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6236640" y="5691687"/>
            <a:ext cx="290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Resultant (highly irregular)</a:t>
            </a:r>
          </a:p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calendar age estimate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844020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… this has spurred development of age models that can handle these irregular uncertainty distributions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5809129" y="2365117"/>
            <a:ext cx="568210" cy="378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6377339" y="2110837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‘Plateau’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3247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52495</TotalTime>
  <Words>1773</Words>
  <Application>Microsoft Office PowerPoint</Application>
  <PresentationFormat>On-screen Show (4:3)</PresentationFormat>
  <Paragraphs>373</Paragraphs>
  <Slides>39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Blank</vt:lpstr>
      <vt:lpstr>SPW 12.0 Graph</vt:lpstr>
      <vt:lpstr>Dating and Age Model Uncertainty</vt:lpstr>
      <vt:lpstr>Dating and age model uncertainty</vt:lpstr>
      <vt:lpstr>Principles of Radiometric Dating</vt:lpstr>
      <vt:lpstr>Principles of Radiocarbon dating</vt:lpstr>
      <vt:lpstr>Measuring Radiocarbon: Accelerator Mass Spectrometry</vt:lpstr>
      <vt:lpstr>Radiocarbon Years ≠ Calendar Years (Calibration  Curve)</vt:lpstr>
      <vt:lpstr>Why 14Catm is not constant</vt:lpstr>
      <vt:lpstr>We use Calibration Curves to estimate calendar age from 14C ages </vt:lpstr>
      <vt:lpstr>Wiggles in the Calibration Curve produce highly irregular age estimates</vt:lpstr>
      <vt:lpstr>PowerPoint Presentation</vt:lpstr>
      <vt:lpstr>Dating and age model uncertainty</vt:lpstr>
      <vt:lpstr>PowerPoint Presentation</vt:lpstr>
      <vt:lpstr>Terminology</vt:lpstr>
      <vt:lpstr>Terminology</vt:lpstr>
      <vt:lpstr>Terminology</vt:lpstr>
      <vt:lpstr>Terminology</vt:lpstr>
      <vt:lpstr>Neotoma uses the Geochronology table to store absolute age controls</vt:lpstr>
      <vt:lpstr>Age-depth models and chronologies: stored  in ChronControls and Chronologies Tables</vt:lpstr>
      <vt:lpstr>Relative Ages &amp; Chronologies</vt:lpstr>
      <vt:lpstr>Dating and age model uncertainty</vt:lpstr>
      <vt:lpstr>Age-depth models</vt:lpstr>
      <vt:lpstr>‘Classical’ Age Models:  Common Variants</vt:lpstr>
      <vt:lpstr>Classical Age Models</vt:lpstr>
      <vt:lpstr>Classical Age Models &amp; Uncertainty</vt:lpstr>
      <vt:lpstr>CLAM:  Good option for classical age models</vt:lpstr>
      <vt:lpstr>Dating and age model uncertainty</vt:lpstr>
      <vt:lpstr>Bayesian Age Models</vt:lpstr>
      <vt:lpstr>A quick list of  Bayesian Age Models</vt:lpstr>
      <vt:lpstr>Bacon</vt:lpstr>
      <vt:lpstr>Bacon  example – Spicer Lake, IN</vt:lpstr>
      <vt:lpstr>Setting Priors in Bacon</vt:lpstr>
      <vt:lpstr>PowerPoint Presentation</vt:lpstr>
      <vt:lpstr>PowerPoint Presentation</vt:lpstr>
      <vt:lpstr>Lab 3 Exercise</vt:lpstr>
      <vt:lpstr>PowerPoint Presentation</vt:lpstr>
      <vt:lpstr>PowerPoint Presentation</vt:lpstr>
      <vt:lpstr>Gamma Distributions</vt:lpstr>
      <vt:lpstr>The Bacon Model (Part 1)</vt:lpstr>
      <vt:lpstr>The Bacon Model (Part 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600</cp:revision>
  <cp:lastPrinted>2010-09-02T16:26:05Z</cp:lastPrinted>
  <dcterms:created xsi:type="dcterms:W3CDTF">2012-02-17T21:55:00Z</dcterms:created>
  <dcterms:modified xsi:type="dcterms:W3CDTF">2018-09-21T02:17:14Z</dcterms:modified>
</cp:coreProperties>
</file>